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0" Type="http://schemas.openxmlformats.org/officeDocument/2006/relationships/slide" Target="slides/slide12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62aa24d7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62aa24d7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62aa24d7e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62aa24d7e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862aa24d7e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862aa24d7e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03472d9c5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03472d9c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03472d9c5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03472d9c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03472d9c5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03472d9c5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04486651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04486651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862aa24d7e_0_3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862aa24d7e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862aa24d7e_0_3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862aa24d7e_0_3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044866513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044866513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62aa24d7e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62aa24d7e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862aa24d7e_0_3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862aa24d7e_0_3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3d088f56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3d088f56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862aa24d7e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862aa24d7e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862aa24d7e_0_3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862aa24d7e_0_3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862aa24d7e_0_3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862aa24d7e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862aa24d7e_0_3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862aa24d7e_0_3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862aa24d7e_0_3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862aa24d7e_0_3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862aa24d7e_0_3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862aa24d7e_0_3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862aa24d7e_0_3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862aa24d7e_0_3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862aa24d7e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862aa24d7e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2aa24d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2aa24d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23d088f56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123d088f56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4ac463d2d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4ac463d2d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862aa24d7e_0_3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862aa24d7e_0_3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62aa24d7e_0_3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62aa24d7e_0_3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862aa24d7e_0_3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862aa24d7e_0_3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03472d9c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03472d9c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2aa24d7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62aa24d7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3318da7c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3318da7c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2aa24d7e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62aa24d7e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ac463d2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ac463d2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62aa24d7e_0_2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862aa24d7e_0_2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62aa24d7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62aa24d7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62aa24d7e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62aa24d7e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c463d2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c463d2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62aa24d7e_0_2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62aa24d7e_0_2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62aa24d7e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62aa24d7e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214605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1214605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12a22847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12a22847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62aa24d7e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862aa24d7e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62aa24d7e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62aa24d7e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862aa24d7e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862aa24d7e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3364f04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3364f04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12a22847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12a22847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62aa24d7e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62aa24d7e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12a22847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12a22847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62aa24d7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62aa24d7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62aa24d7e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62aa24d7e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62aa24d7e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862aa24d7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62aa24d7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62aa24d7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62aa24d7e_0_2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62aa24d7e_0_2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0239e208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0239e208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72d9c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72d9c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0239e2084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0239e2084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0239e2084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0239e2084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239e2084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239e2084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0239e20847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0239e20847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0239e20847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0239e20847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0239e20847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0239e20847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862aa24d7e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862aa24d7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862aa24d7e_0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862aa24d7e_0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62aa24d7e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62aa24d7e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862aa24d7e_0_2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862aa24d7e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62aa24d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62aa24d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862aa24d7e_0_2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862aa24d7e_0_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862aa24d7e_0_2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862aa24d7e_0_2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862aa24d7e_0_2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862aa24d7e_0_2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862aa24d7e_0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862aa24d7e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62aa24d7e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62aa24d7e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862aa24d7e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862aa24d7e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862aa24d7e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862aa24d7e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03318da7c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03318da7c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862aa24d7e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862aa24d7e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862aa24d7e_0_2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862aa24d7e_0_2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62aa24d7e_0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62aa24d7e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2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2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862aa24d7e_0_2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862aa24d7e_0_2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862aa24d7e_0_2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862aa24d7e_0_2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62aa24d7e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62aa24d7e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862aa24d7e_0_2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862aa24d7e_0_2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862aa24d7e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862aa24d7e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862aa24d7e_0_2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862aa24d7e_0_2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62aa24d7e_0_2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862aa24d7e_0_2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862aa24d7e_0_2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1862aa24d7e_0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862aa24d7e_0_2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862aa24d7e_0_2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62aa24d7e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62aa24d7e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62aa24d7e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62aa24d7e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62aa24d7e_0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62aa24d7e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862aa24d7e_0_2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862aa24d7e_0_2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862aa24d7e_0_2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862aa24d7e_0_2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862aa24d7e_0_2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862aa24d7e_0_2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62aa24d7e_0_2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62aa24d7e_0_2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862aa24d7e_0_2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862aa24d7e_0_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62aa24d7e_0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62aa24d7e_0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62aa24d7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62aa24d7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ac463d2d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ac463d2d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862aa24d7e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1862aa24d7e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862aa24d7e_0_3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862aa24d7e_0_3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1862aa24d7e_0_3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1862aa24d7e_0_3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862aa24d7e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862aa24d7e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862aa24d7e_0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862aa24d7e_0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862aa24d7e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862aa24d7e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62aa24d7e_0_3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862aa24d7e_0_3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62aa24d7e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862aa24d7e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62aa24d7e_0_1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62aa24d7e_0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4ac463d2d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4ac463d2d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03318da7c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03318da7c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12a228474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112a228474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862aa24d7e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862aa24d7e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862aa24d7e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862aa24d7e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112a228474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112a228474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112a22847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112a22847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112a228474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1112a22847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112a228474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112a228474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03364f04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03364f04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.png"/><Relationship Id="rId4" Type="http://schemas.openxmlformats.org/officeDocument/2006/relationships/image" Target="../media/image68.png"/><Relationship Id="rId5" Type="http://schemas.openxmlformats.org/officeDocument/2006/relationships/image" Target="../media/image7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5" Type="http://schemas.openxmlformats.org/officeDocument/2006/relationships/image" Target="../media/image50.png"/><Relationship Id="rId6" Type="http://schemas.openxmlformats.org/officeDocument/2006/relationships/image" Target="../media/image8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5" Type="http://schemas.openxmlformats.org/officeDocument/2006/relationships/image" Target="../media/image50.png"/><Relationship Id="rId6" Type="http://schemas.openxmlformats.org/officeDocument/2006/relationships/image" Target="../media/image8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5.png"/><Relationship Id="rId4" Type="http://schemas.openxmlformats.org/officeDocument/2006/relationships/hyperlink" Target="https://pytorch.org/docs/stable/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5" Type="http://schemas.openxmlformats.org/officeDocument/2006/relationships/image" Target="../media/image5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5" Type="http://schemas.openxmlformats.org/officeDocument/2006/relationships/image" Target="../media/image84.png"/><Relationship Id="rId6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50.png"/><Relationship Id="rId4" Type="http://schemas.openxmlformats.org/officeDocument/2006/relationships/image" Target="../media/image7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50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0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1" Type="http://schemas.openxmlformats.org/officeDocument/2006/relationships/image" Target="../media/image31.png"/><Relationship Id="rId10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1" Type="http://schemas.openxmlformats.org/officeDocument/2006/relationships/image" Target="../media/image31.png"/><Relationship Id="rId10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40.png"/><Relationship Id="rId8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12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4.gif"/><Relationship Id="rId5" Type="http://schemas.openxmlformats.org/officeDocument/2006/relationships/image" Target="../media/image12.gif"/><Relationship Id="rId6" Type="http://schemas.openxmlformats.org/officeDocument/2006/relationships/image" Target="../media/image5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gif"/><Relationship Id="rId4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gif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3.gif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3.gif"/><Relationship Id="rId4" Type="http://schemas.openxmlformats.org/officeDocument/2006/relationships/image" Target="../media/image47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3.gif"/><Relationship Id="rId4" Type="http://schemas.openxmlformats.org/officeDocument/2006/relationships/image" Target="../media/image47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gif"/><Relationship Id="rId4" Type="http://schemas.openxmlformats.org/officeDocument/2006/relationships/image" Target="../media/image47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6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Relationship Id="rId7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54.png"/><Relationship Id="rId8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4.gif"/><Relationship Id="rId5" Type="http://schemas.openxmlformats.org/officeDocument/2006/relationships/image" Target="../media/image12.gif"/><Relationship Id="rId6" Type="http://schemas.openxmlformats.org/officeDocument/2006/relationships/image" Target="../media/image5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Relationship Id="rId7" Type="http://schemas.openxmlformats.org/officeDocument/2006/relationships/image" Target="../media/image62.png"/><Relationship Id="rId8" Type="http://schemas.openxmlformats.org/officeDocument/2006/relationships/image" Target="../media/image5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Relationship Id="rId4" Type="http://schemas.openxmlformats.org/officeDocument/2006/relationships/image" Target="../media/image60.png"/><Relationship Id="rId5" Type="http://schemas.openxmlformats.org/officeDocument/2006/relationships/image" Target="../media/image63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Relationship Id="rId4" Type="http://schemas.openxmlformats.org/officeDocument/2006/relationships/image" Target="../media/image60.png"/><Relationship Id="rId5" Type="http://schemas.openxmlformats.org/officeDocument/2006/relationships/image" Target="../media/image63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Relationship Id="rId4" Type="http://schemas.openxmlformats.org/officeDocument/2006/relationships/image" Target="../media/image60.png"/><Relationship Id="rId5" Type="http://schemas.openxmlformats.org/officeDocument/2006/relationships/image" Target="../media/image63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0.png"/><Relationship Id="rId4" Type="http://schemas.openxmlformats.org/officeDocument/2006/relationships/image" Target="../media/image3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64.png"/><Relationship Id="rId6" Type="http://schemas.openxmlformats.org/officeDocument/2006/relationships/image" Target="../media/image3.png"/><Relationship Id="rId7" Type="http://schemas.openxmlformats.org/officeDocument/2006/relationships/image" Target="../media/image78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3.png"/><Relationship Id="rId6" Type="http://schemas.openxmlformats.org/officeDocument/2006/relationships/image" Target="../media/image78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gif"/><Relationship Id="rId4" Type="http://schemas.openxmlformats.org/officeDocument/2006/relationships/image" Target="../media/image5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4.gif"/><Relationship Id="rId5" Type="http://schemas.openxmlformats.org/officeDocument/2006/relationships/image" Target="../media/image12.gif"/><Relationship Id="rId6" Type="http://schemas.openxmlformats.org/officeDocument/2006/relationships/image" Target="../media/image5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0.png"/><Relationship Id="rId4" Type="http://schemas.openxmlformats.org/officeDocument/2006/relationships/image" Target="../media/image7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4.png"/><Relationship Id="rId4" Type="http://schemas.openxmlformats.org/officeDocument/2006/relationships/image" Target="../media/image67.png"/><Relationship Id="rId5" Type="http://schemas.openxmlformats.org/officeDocument/2006/relationships/image" Target="../media/image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57.png"/><Relationship Id="rId6" Type="http://schemas.openxmlformats.org/officeDocument/2006/relationships/image" Target="../media/image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Deep Learning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Introduction Series</a:t>
            </a:r>
            <a:endParaRPr b="1" sz="120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2925" y="41969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Monica Rotulo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Caspar van Leeuwen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Robert Jan Schlimbach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9" name="Google Shape;20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How to train your NN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92" name="Google Shape;2092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94" name="Google Shape;2094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6" name="Google Shape;20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   PyTorch and Modularity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104" name="Google Shape;21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106" name="Google Shape;2106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2" name="Google Shape;2112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113" name="Google Shape;2113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3" name="Google Shape;21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Tensor: </a:t>
            </a:r>
            <a:r>
              <a:rPr lang="en-GB">
                <a:solidFill>
                  <a:srgbClr val="CCCCCC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b="1" lang="en-GB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b="1" lang="en-GB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29" name="Google Shape;21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b="1" lang="en-GB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b="1" lang="en-GB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1" name="Google Shape;21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7" name="Google Shape;21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b="1" lang="en-GB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53" name="Google Shape;21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1" name="Google Shape;217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77" name="Google Shape;217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4" name="Google Shape;21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90" name="Google Shape;219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193" name="Google Shape;219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3"/>
            <a:endCxn id="219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8" name="Google Shape;2198;p119"/>
          <p:cNvCxnSpPr>
            <a:stCxn id="2193" idx="3"/>
            <a:endCxn id="219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9" name="Google Shape;2199;p119"/>
          <p:cNvCxnSpPr>
            <a:stCxn id="2194" idx="3"/>
            <a:endCxn id="219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0" name="Google Shape;2200;p119"/>
          <p:cNvCxnSpPr>
            <a:stCxn id="2195" idx="3"/>
            <a:endCxn id="219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1" name="Google Shape;2201;p119"/>
          <p:cNvCxnSpPr>
            <a:stCxn id="2192" idx="3"/>
            <a:endCxn id="2193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03" name="Google Shape;2203;p119"/>
          <p:cNvCxnSpPr>
            <a:stCxn id="2202" idx="3"/>
            <a:endCxn id="2194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05" name="Google Shape;220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06" name="Google Shape;2206;p119"/>
          <p:cNvCxnSpPr>
            <a:stCxn id="2204" idx="3"/>
            <a:endCxn id="2196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7" name="Google Shape;2207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3" name="Google Shape;22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19" name="Google Shape;221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21" name="Google Shape;2221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22" name="Google Shape;2222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23" name="Google Shape;2223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4" name="Google Shape;2224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5" name="Google Shape;2225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26" name="Google Shape;2226;p120"/>
          <p:cNvCxnSpPr>
            <a:stCxn id="2220" idx="3"/>
            <a:endCxn id="22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7" name="Google Shape;2227;p120"/>
          <p:cNvCxnSpPr>
            <a:stCxn id="2222" idx="3"/>
            <a:endCxn id="22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8" name="Google Shape;2228;p120"/>
          <p:cNvCxnSpPr>
            <a:stCxn id="2223" idx="3"/>
            <a:endCxn id="22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9" name="Google Shape;2229;p120"/>
          <p:cNvCxnSpPr>
            <a:stCxn id="2224" idx="3"/>
            <a:endCxn id="22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0" name="Google Shape;2230;p120"/>
          <p:cNvCxnSpPr>
            <a:stCxn id="2225" idx="3"/>
            <a:endCxn id="2231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2" name="Google Shape;2232;p120"/>
          <p:cNvCxnSpPr>
            <a:stCxn id="2221" idx="3"/>
            <a:endCxn id="2222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34" name="Google Shape;2234;p120"/>
          <p:cNvCxnSpPr>
            <a:stCxn id="2233" idx="3"/>
            <a:endCxn id="2223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36" name="Google Shape;2236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37" name="Google Shape;2237;p120"/>
          <p:cNvCxnSpPr>
            <a:stCxn id="2235" idx="3"/>
            <a:endCxn id="2225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8" name="Google Shape;2238;p120"/>
          <p:cNvCxnSpPr>
            <a:stCxn id="2236" idx="3"/>
            <a:endCxn id="2231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1" name="Google Shape;2231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39" name="Google Shape;2239;p120"/>
          <p:cNvCxnSpPr>
            <a:stCxn id="2231" idx="3"/>
            <a:endCxn id="2240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40" name="Google Shape;2240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3" name="Google Shape;2243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4" name="Google Shape;2244;p120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5" name="Google Shape;2245;p120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46" name="Google Shape;2246;p120"/>
          <p:cNvCxnSpPr>
            <a:stCxn id="2240" idx="2"/>
            <a:endCxn id="2241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7" name="Google Shape;2247;p120"/>
          <p:cNvCxnSpPr>
            <a:stCxn id="2240" idx="2"/>
            <a:endCxn id="2242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8" name="Google Shape;2248;p120"/>
          <p:cNvCxnSpPr>
            <a:stCxn id="2241" idx="3"/>
            <a:endCxn id="2242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9" name="Google Shape;2249;p120"/>
          <p:cNvCxnSpPr>
            <a:stCxn id="2242" idx="2"/>
            <a:endCxn id="2243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0" name="Google Shape;2250;p120"/>
          <p:cNvCxnSpPr>
            <a:stCxn id="2243" idx="2"/>
            <a:endCxn id="2244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51" name="Google Shape;2251;p120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52" name="Google Shape;2252;p120"/>
          <p:cNvCxnSpPr>
            <a:stCxn id="2251" idx="3"/>
            <a:endCxn id="2244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3" name="Google Shape;2253;p120"/>
          <p:cNvCxnSpPr>
            <a:stCxn id="2244" idx="2"/>
            <a:endCxn id="2245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54" name="Google Shape;225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0" name="Google Shape;22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66" name="Google Shape;22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8" name="Google Shape;2268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69" name="Google Shape;2269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70" name="Google Shape;2270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1" name="Google Shape;2271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2" name="Google Shape;2272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73" name="Google Shape;2273;p121"/>
          <p:cNvCxnSpPr>
            <a:stCxn id="2267" idx="3"/>
            <a:endCxn id="226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4" name="Google Shape;2274;p121"/>
          <p:cNvCxnSpPr>
            <a:stCxn id="2269" idx="3"/>
            <a:endCxn id="227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5" name="Google Shape;2275;p121"/>
          <p:cNvCxnSpPr>
            <a:stCxn id="2270" idx="3"/>
            <a:endCxn id="227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6" name="Google Shape;2276;p121"/>
          <p:cNvCxnSpPr>
            <a:stCxn id="2271" idx="3"/>
            <a:endCxn id="227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7" name="Google Shape;2277;p121"/>
          <p:cNvCxnSpPr>
            <a:stCxn id="2272" idx="3"/>
            <a:endCxn id="227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9" name="Google Shape;2279;p121"/>
          <p:cNvCxnSpPr>
            <a:stCxn id="2268" idx="3"/>
            <a:endCxn id="2269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0" name="Google Shape;2280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81" name="Google Shape;2281;p121"/>
          <p:cNvCxnSpPr>
            <a:stCxn id="2280" idx="3"/>
            <a:endCxn id="2270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2" name="Google Shape;2282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83" name="Google Shape;2283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84" name="Google Shape;2284;p121"/>
          <p:cNvCxnSpPr>
            <a:stCxn id="2282" idx="3"/>
            <a:endCxn id="2272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5" name="Google Shape;2285;p121"/>
          <p:cNvCxnSpPr>
            <a:stCxn id="2283" idx="3"/>
            <a:endCxn id="2278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8" name="Google Shape;2278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86" name="Google Shape;2286;p121"/>
          <p:cNvCxnSpPr>
            <a:stCxn id="2278" idx="3"/>
            <a:endCxn id="228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87" name="Google Shape;2287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90" name="Google Shape;2290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91" name="Google Shape;2291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92" name="Google Shape;2292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93" name="Google Shape;2293;p121"/>
          <p:cNvCxnSpPr>
            <a:stCxn id="2287" idx="2"/>
            <a:endCxn id="228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4" name="Google Shape;2294;p121"/>
          <p:cNvCxnSpPr>
            <a:stCxn id="2287" idx="2"/>
            <a:endCxn id="228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5" name="Google Shape;2295;p121"/>
          <p:cNvCxnSpPr>
            <a:stCxn id="2288" idx="3"/>
            <a:endCxn id="228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6" name="Google Shape;2296;p121"/>
          <p:cNvCxnSpPr>
            <a:stCxn id="2289" idx="2"/>
            <a:endCxn id="229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7" name="Google Shape;2297;p121"/>
          <p:cNvCxnSpPr>
            <a:stCxn id="2290" idx="2"/>
            <a:endCxn id="229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98" name="Google Shape;2298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9" name="Google Shape;2299;p121"/>
          <p:cNvCxnSpPr>
            <a:stCxn id="2298" idx="3"/>
            <a:endCxn id="229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00" name="Google Shape;2300;p121"/>
          <p:cNvCxnSpPr>
            <a:stCxn id="2291" idx="2"/>
            <a:endCxn id="229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01" name="Google Shape;2301;p121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0" r="0"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8" name="Google Shape;23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14" name="Google Shape;231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6" name="Google Shape;2316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317" name="Google Shape;2317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318" name="Google Shape;2318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9" name="Google Shape;2319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20" name="Google Shape;2320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21" name="Google Shape;2321;p122"/>
          <p:cNvCxnSpPr>
            <a:stCxn id="2315" idx="3"/>
            <a:endCxn id="2317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2" name="Google Shape;2322;p122"/>
          <p:cNvCxnSpPr>
            <a:stCxn id="2317" idx="3"/>
            <a:endCxn id="2318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3" name="Google Shape;2323;p122"/>
          <p:cNvCxnSpPr>
            <a:stCxn id="2318" idx="3"/>
            <a:endCxn id="2319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4" name="Google Shape;2324;p122"/>
          <p:cNvCxnSpPr>
            <a:stCxn id="2319" idx="3"/>
            <a:endCxn id="2320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5" name="Google Shape;2325;p122"/>
          <p:cNvCxnSpPr>
            <a:stCxn id="2320" idx="3"/>
            <a:endCxn id="2326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7" name="Google Shape;2327;p122"/>
          <p:cNvCxnSpPr>
            <a:stCxn id="2316" idx="3"/>
            <a:endCxn id="2317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8" name="Google Shape;2328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329" name="Google Shape;2329;p122"/>
          <p:cNvCxnSpPr>
            <a:stCxn id="2328" idx="3"/>
            <a:endCxn id="2318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331" name="Google Shape;2331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332" name="Google Shape;2332;p122"/>
          <p:cNvCxnSpPr>
            <a:stCxn id="2330" idx="3"/>
            <a:endCxn id="2320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22"/>
          <p:cNvCxnSpPr>
            <a:stCxn id="2331" idx="3"/>
            <a:endCxn id="2326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6" name="Google Shape;2326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34" name="Google Shape;2334;p122"/>
          <p:cNvCxnSpPr>
            <a:stCxn id="2326" idx="3"/>
            <a:endCxn id="2335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35" name="Google Shape;2335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7" name="Google Shape;2337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8" name="Google Shape;2338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9" name="Google Shape;2339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0" name="Google Shape;2340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41" name="Google Shape;2341;p122"/>
          <p:cNvCxnSpPr>
            <a:stCxn id="2335" idx="2"/>
            <a:endCxn id="2336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2" name="Google Shape;2342;p122"/>
          <p:cNvCxnSpPr>
            <a:stCxn id="2335" idx="2"/>
            <a:endCxn id="2337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3" name="Google Shape;2343;p122"/>
          <p:cNvCxnSpPr>
            <a:stCxn id="2336" idx="3"/>
            <a:endCxn id="2337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4" name="Google Shape;2344;p122"/>
          <p:cNvCxnSpPr>
            <a:stCxn id="2337" idx="2"/>
            <a:endCxn id="2338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5" name="Google Shape;2345;p122"/>
          <p:cNvCxnSpPr>
            <a:stCxn id="2338" idx="2"/>
            <a:endCxn id="2339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46" name="Google Shape;2346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7" name="Google Shape;2347;p122"/>
          <p:cNvCxnSpPr>
            <a:stCxn id="2346" idx="3"/>
            <a:endCxn id="2339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8" name="Google Shape;2348;p122"/>
          <p:cNvCxnSpPr>
            <a:stCxn id="2339" idx="2"/>
            <a:endCxn id="2340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49" name="Google Shape;2349;p122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22"/>
          <p:cNvSpPr/>
          <p:nvPr/>
        </p:nvSpPr>
        <p:spPr>
          <a:xfrm>
            <a:off x="3271250" y="3843425"/>
            <a:ext cx="4036200" cy="1088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22"/>
          <p:cNvSpPr txBox="1"/>
          <p:nvPr/>
        </p:nvSpPr>
        <p:spPr>
          <a:xfrm>
            <a:off x="3256675" y="3827500"/>
            <a:ext cx="3385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 Pytorch will helps us with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Defining a dataset			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Automatic Gradient Computation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Defining Neural Networks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52" name="Google Shape;2352;p122"/>
          <p:cNvSpPr txBox="1"/>
          <p:nvPr/>
        </p:nvSpPr>
        <p:spPr>
          <a:xfrm>
            <a:off x="5841275" y="4178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Optimization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Scheduling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Distributing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353" name="Google Shape;2353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Google Shape;2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5" name="Google Shape;2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24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71" name="Google Shape;23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7" name="Google Shape;23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25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83" name="Google Shape;238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9" name="Google Shape;23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26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95" name="Google Shape;239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1" name="Google Shape;24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127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07" name="Google Shape;24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3" name="Google Shape;241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19" name="Google Shape;241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5" name="Google Shape;242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31" name="Google Shape;24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7" name="Google Shape;24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3" name="Google Shape;244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0" name="Google Shape;2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6" name="Google Shape;24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31"/>
          <p:cNvPicPr preferRelativeResize="0"/>
          <p:nvPr/>
        </p:nvPicPr>
        <p:blipFill rotWithShape="1">
          <a:blip r:embed="rId5">
            <a:alphaModFix/>
          </a:blip>
          <a:srcRect b="0" l="0" r="4425" t="0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i="1" lang="en-GB" sz="1800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132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65" name="Google Shape;2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3" name="Google Shape;247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33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2" name="Google Shape;2482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34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84" name="Google Shape;2484;p134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5" name="Google Shape;2485;p134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4" name="Google Shape;2494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35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96" name="Google Shape;2496;p135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97" name="Google Shape;2497;p135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36"/>
          <p:cNvSpPr/>
          <p:nvPr/>
        </p:nvSpPr>
        <p:spPr>
          <a:xfrm>
            <a:off x="376625" y="2429207"/>
            <a:ext cx="3618900" cy="901243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03" name="Google Shape;25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6" name="Google Shape;250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6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510" name="Google Shape;2510;p136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sp>
        <p:nvSpPr>
          <p:cNvPr id="2511" name="Google Shape;2511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7"/>
          <p:cNvSpPr txBox="1"/>
          <p:nvPr/>
        </p:nvSpPr>
        <p:spPr>
          <a:xfrm>
            <a:off x="152925" y="41969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Monica Rotulo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Caspar van Leeuwen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Robert Jan Schlimbach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  <p:sp>
        <p:nvSpPr>
          <p:cNvPr id="2517" name="Google Shape;251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37"/>
          <p:cNvSpPr txBox="1"/>
          <p:nvPr>
            <p:ph idx="1" type="subTitle"/>
          </p:nvPr>
        </p:nvSpPr>
        <p:spPr>
          <a:xfrm>
            <a:off x="0" y="19437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Fin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519" name="Google Shape;25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0" name="Google Shape;252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21" name="Google Shape;252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7" name="Google Shape;252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28" name="Google Shape;252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2534" name="Google Shape;253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Introduction Series</a:t>
            </a:r>
            <a:endParaRPr b="1" sz="1200">
              <a:solidFill>
                <a:srgbClr val="A9145E"/>
              </a:solidFill>
            </a:endParaRPr>
          </a:p>
        </p:txBody>
      </p:sp>
      <p:sp>
        <p:nvSpPr>
          <p:cNvPr id="2535" name="Google Shape;2535;p137"/>
          <p:cNvSpPr txBox="1"/>
          <p:nvPr/>
        </p:nvSpPr>
        <p:spPr>
          <a:xfrm>
            <a:off x="2197775" y="3075500"/>
            <a:ext cx="504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https://jupyter.snellius.surf.nl/jhssrf004</a:t>
            </a:r>
            <a:endParaRPr b="1" sz="20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What is a dog?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Networks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46" name="Google Shape;246;p2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52" name="Google Shape;252;p2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Categories of Machine Learning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67" name="Google Shape;267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89" name="Google Shape;2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p27"/>
          <p:cNvCxnSpPr/>
          <p:nvPr/>
        </p:nvCxnSpPr>
        <p:spPr>
          <a:xfrm flipH="1" rot="10800000">
            <a:off x="1962074" y="2979753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93" name="Google Shape;293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96" name="Google Shape;296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7" name="Google Shape;297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7" name="Google Shape;317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318" name="Google Shape;31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labels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Detect Patterns in the data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01.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02.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03.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the environment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Control, gaming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50" y="2232925"/>
            <a:ext cx="4807439" cy="27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45" name="Google Shape;3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50" y="2760173"/>
            <a:ext cx="3363950" cy="2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 rotWithShape="1">
          <a:blip r:embed="rId6">
            <a:alphaModFix/>
          </a:blip>
          <a:srcRect b="2792" l="1098" r="853" t="2849"/>
          <a:stretch/>
        </p:blipFill>
        <p:spPr>
          <a:xfrm>
            <a:off x="233113" y="3139663"/>
            <a:ext cx="3123025" cy="16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9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0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61" name="Google Shape;361;p30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" name="Google Shape;367;p30"/>
            <p:cNvCxnSpPr>
              <a:stCxn id="361" idx="6"/>
              <a:endCxn id="364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30"/>
            <p:cNvCxnSpPr>
              <a:stCxn id="362" idx="6"/>
              <a:endCxn id="364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0"/>
            <p:cNvCxnSpPr>
              <a:stCxn id="363" idx="6"/>
              <a:endCxn id="365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0"/>
            <p:cNvCxnSpPr>
              <a:stCxn id="365" idx="2"/>
              <a:endCxn id="362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0"/>
            <p:cNvCxnSpPr>
              <a:stCxn id="365" idx="6"/>
              <a:endCxn id="366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0"/>
            <p:cNvCxnSpPr>
              <a:stCxn id="366" idx="2"/>
              <a:endCxn id="364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73" name="Google Shape;3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30"/>
          <p:cNvCxnSpPr>
            <a:stCxn id="363" idx="6"/>
            <a:endCxn id="364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30"/>
          <p:cNvCxnSpPr>
            <a:stCxn id="361" idx="6"/>
            <a:endCxn id="365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9" name="Google Shape;3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93" name="Google Shape;393;p3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" name="Google Shape;399;p31"/>
            <p:cNvCxnSpPr>
              <a:stCxn id="393" idx="6"/>
              <a:endCxn id="39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31"/>
            <p:cNvCxnSpPr>
              <a:stCxn id="394" idx="6"/>
              <a:endCxn id="396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1"/>
            <p:cNvCxnSpPr>
              <a:stCxn id="395" idx="6"/>
              <a:endCxn id="397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31"/>
            <p:cNvCxnSpPr>
              <a:stCxn id="397" idx="2"/>
              <a:endCxn id="39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1"/>
            <p:cNvCxnSpPr>
              <a:stCxn id="397" idx="6"/>
              <a:endCxn id="398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31"/>
            <p:cNvCxnSpPr>
              <a:stCxn id="398" idx="2"/>
              <a:endCxn id="39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5" name="Google Shape;4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" name="Google Shape;409;p31"/>
          <p:cNvCxnSpPr>
            <a:stCxn id="395" idx="6"/>
            <a:endCxn id="396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1"/>
          <p:cNvCxnSpPr>
            <a:stCxn id="393" idx="6"/>
            <a:endCxn id="397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1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12" name="Google Shape;4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6" name="Google Shape;86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 </a:t>
            </a:r>
            <a:r>
              <a:rPr b="1" lang="en-GB" sz="3400">
                <a:solidFill>
                  <a:schemeClr val="lt1"/>
                </a:solidFill>
              </a:rPr>
              <a:t>Prerequisites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2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27" name="Google Shape;427;p3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" name="Google Shape;433;p32"/>
            <p:cNvCxnSpPr>
              <a:stCxn id="427" idx="6"/>
              <a:endCxn id="430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32"/>
            <p:cNvCxnSpPr>
              <a:stCxn id="428" idx="6"/>
              <a:endCxn id="430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32"/>
            <p:cNvCxnSpPr>
              <a:stCxn id="429" idx="6"/>
              <a:endCxn id="431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32"/>
            <p:cNvCxnSpPr>
              <a:stCxn id="431" idx="2"/>
              <a:endCxn id="428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32"/>
            <p:cNvCxnSpPr>
              <a:stCxn id="431" idx="6"/>
              <a:endCxn id="432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32"/>
            <p:cNvCxnSpPr>
              <a:stCxn id="432" idx="2"/>
              <a:endCxn id="430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9" name="Google Shape;4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3" name="Google Shape;443;p32"/>
          <p:cNvCxnSpPr>
            <a:stCxn id="429" idx="6"/>
            <a:endCxn id="430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2"/>
          <p:cNvCxnSpPr>
            <a:stCxn id="427" idx="6"/>
            <a:endCxn id="431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33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62" name="Google Shape;462;p3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8" name="Google Shape;468;p33"/>
            <p:cNvCxnSpPr>
              <a:stCxn id="462" idx="6"/>
              <a:endCxn id="46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33"/>
            <p:cNvCxnSpPr>
              <a:stCxn id="463" idx="6"/>
              <a:endCxn id="465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33"/>
            <p:cNvCxnSpPr>
              <a:stCxn id="464" idx="6"/>
              <a:endCxn id="466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33"/>
            <p:cNvCxnSpPr>
              <a:stCxn id="466" idx="2"/>
              <a:endCxn id="46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33"/>
            <p:cNvCxnSpPr>
              <a:stCxn id="466" idx="6"/>
              <a:endCxn id="467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33"/>
            <p:cNvCxnSpPr>
              <a:stCxn id="467" idx="2"/>
              <a:endCxn id="46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74" name="Google Shape;4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9" name="Google Shape;479;p33"/>
          <p:cNvCxnSpPr>
            <a:stCxn id="464" idx="6"/>
            <a:endCxn id="465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3"/>
          <p:cNvCxnSpPr>
            <a:stCxn id="462" idx="6"/>
            <a:endCxn id="466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33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82" name="Google Shape;4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4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98" name="Google Shape;498;p3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4" name="Google Shape;504;p34"/>
            <p:cNvCxnSpPr>
              <a:stCxn id="498" idx="6"/>
              <a:endCxn id="5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34"/>
            <p:cNvCxnSpPr>
              <a:stCxn id="499" idx="6"/>
              <a:endCxn id="501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34"/>
            <p:cNvCxnSpPr>
              <a:stCxn id="500" idx="6"/>
              <a:endCxn id="502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34"/>
            <p:cNvCxnSpPr>
              <a:stCxn id="502" idx="2"/>
              <a:endCxn id="4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34"/>
            <p:cNvCxnSpPr>
              <a:stCxn id="502" idx="6"/>
              <a:endCxn id="503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34"/>
            <p:cNvCxnSpPr>
              <a:stCxn id="503" idx="2"/>
              <a:endCxn id="5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10" name="Google Shape;5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34"/>
          <p:cNvCxnSpPr>
            <a:stCxn id="500" idx="6"/>
            <a:endCxn id="501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34"/>
          <p:cNvCxnSpPr>
            <a:stCxn id="498" idx="6"/>
            <a:endCxn id="502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4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pic>
        <p:nvPicPr>
          <p:cNvPr id="524" name="Google Shape;52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32" name="Google Shape;53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35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535" name="Google Shape;535;p3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1" name="Google Shape;541;p35"/>
            <p:cNvCxnSpPr>
              <a:stCxn id="535" idx="6"/>
              <a:endCxn id="53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35"/>
            <p:cNvCxnSpPr>
              <a:stCxn id="536" idx="6"/>
              <a:endCxn id="538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35"/>
            <p:cNvCxnSpPr>
              <a:stCxn id="537" idx="6"/>
              <a:endCxn id="539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35"/>
            <p:cNvCxnSpPr>
              <a:stCxn id="539" idx="2"/>
              <a:endCxn id="53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35"/>
            <p:cNvCxnSpPr>
              <a:stCxn id="539" idx="6"/>
              <a:endCxn id="540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35"/>
            <p:cNvCxnSpPr>
              <a:stCxn id="540" idx="2"/>
              <a:endCxn id="53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47" name="Google Shape;5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p35"/>
          <p:cNvCxnSpPr>
            <a:stCxn id="537" idx="6"/>
            <a:endCxn id="538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5"/>
          <p:cNvCxnSpPr>
            <a:stCxn id="535" idx="6"/>
            <a:endCxn id="539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5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sp>
        <p:nvSpPr>
          <p:cNvPr id="561" name="Google Shape;561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br>
              <a:rPr b="1" lang="en-GB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pic>
        <p:nvPicPr>
          <p:cNvPr id="562" name="Google Shape;56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8" name="Google Shape;568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9" name="Google Shape;569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0" name="Google Shape;590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91" name="Google Shape;59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00" name="Google Shape;600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1" name="Google Shape;601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2" name="Google Shape;622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23" name="Google Shape;6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7" name="Google Shape;62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5" name="Google Shape;635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6" name="Google Shape;636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7" name="Google Shape;657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58" name="Google Shape;65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61" name="Google Shape;661;p38"/>
          <p:cNvCxnSpPr/>
          <p:nvPr/>
        </p:nvCxnSpPr>
        <p:spPr>
          <a:xfrm flipH="1" rot="10800000">
            <a:off x="558550" y="1623400"/>
            <a:ext cx="2274900" cy="107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4" name="Google Shape;66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71" name="Google Shape;671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2" name="Google Shape;672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3" name="Google Shape;693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94" name="Google Shape;6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7" name="Google Shape;697;p39"/>
          <p:cNvCxnSpPr/>
          <p:nvPr/>
        </p:nvCxnSpPr>
        <p:spPr>
          <a:xfrm flipH="1" rot="10800000">
            <a:off x="927675" y="1623350"/>
            <a:ext cx="1905900" cy="209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99" name="Google Shape;699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00" name="Google Shape;7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7" name="Google Shape;707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8" name="Google Shape;708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9" name="Google Shape;729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30" name="Google Shape;7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flipH="1" rot="10800000">
            <a:off x="2200200" y="1623175"/>
            <a:ext cx="633300" cy="27675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35" name="Google Shape;735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6" name="Google Shape;7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41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43" name="Google Shape;743;p41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4" name="Google Shape;744;p41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5" name="Google Shape;765;p41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66" name="Google Shape;76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" name="Google Shape;768;p41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69" name="Google Shape;769;p41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4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71" name="Google Shape;771;p41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72" name="Google Shape;77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Plan for Today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115488" y="3149175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136745" y="16123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57513" y="22507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2475913" y="2209725"/>
            <a:ext cx="43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Neural Networks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Dense and Convolutions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475920" y="1594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632861" y="2176425"/>
            <a:ext cx="2396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Language Modelling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Recurrence and Transformers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632870" y="1594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15488" y="2227950"/>
            <a:ext cx="43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General Introduction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Machine Learning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899145" y="16123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6992418" y="2161500"/>
            <a:ext cx="203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High Performance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How can I train efficiently?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9" name="Google Shape;779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0" name="Google Shape;780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1" name="Google Shape;801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02" name="Google Shape;8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5" name="Google Shape;805;p42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6" name="Google Shape;8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9" name="Google Shape;80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6" name="Google Shape;81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7" name="Google Shape;81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8" name="Google Shape;83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39" name="Google Shape;8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3" name="Google Shape;8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  <p:sp>
        <p:nvSpPr>
          <p:cNvPr id="846" name="Google Shape;846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847" name="Google Shape;847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8" name="Google Shape;8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5" name="Google Shape;855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7" name="Google Shape;877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78" name="Google Shape;87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81" name="Google Shape;881;p44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2" name="Google Shape;8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84" name="Google Shape;8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95" name="Google Shape;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8" name="Google Shape;898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9" name="Google Shape;899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9" name="Google Shape;919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20" name="Google Shape;92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22" name="Google Shape;922;p45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3" name="Google Shape;923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4" name="Google Shape;924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5" name="Google Shape;925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26" name="Google Shape;926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6" name="Google Shape;946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947" name="Google Shape;947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" name="Google Shape;948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9" name="Google Shape;949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56" name="Google Shape;956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4" name="Google Shape;96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5" name="Google Shape;96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6" name="Google Shape;96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6" name="Google Shape;98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87" name="Google Shape;98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9" name="Google Shape;989;p46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91" name="Google Shape;99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92" name="Google Shape;99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93" name="Google Shape;99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13" name="Google Shape;101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014" name="Google Shape;101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6" name="Google Shape;101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24" name="Google Shape;10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</a:t>
            </a:r>
            <a:r>
              <a:rPr lang="en-GB">
                <a:solidFill>
                  <a:srgbClr val="FFFFFF"/>
                </a:solidFill>
              </a:rPr>
              <a:t>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8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44" name="Google Shape;1044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9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0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2" name="Google Shape;1062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1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51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072" name="Google Shape;1072;p51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073" name="Google Shape;1073;p51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074" name="Google Shape;1074;p51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0" name="Google Shape;1080;p51"/>
              <p:cNvCxnSpPr>
                <a:stCxn id="1074" idx="6"/>
                <a:endCxn id="1077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1" name="Google Shape;1081;p51"/>
              <p:cNvCxnSpPr>
                <a:stCxn id="1075" idx="6"/>
                <a:endCxn id="1077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2" name="Google Shape;1082;p51"/>
              <p:cNvCxnSpPr>
                <a:stCxn id="1076" idx="6"/>
                <a:endCxn id="1078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3" name="Google Shape;1083;p51"/>
              <p:cNvCxnSpPr>
                <a:stCxn id="1078" idx="2"/>
                <a:endCxn id="1075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4" name="Google Shape;1084;p51"/>
              <p:cNvCxnSpPr>
                <a:stCxn id="1078" idx="6"/>
                <a:endCxn id="1079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5" name="Google Shape;1085;p51"/>
              <p:cNvCxnSpPr>
                <a:stCxn id="1079" idx="2"/>
                <a:endCxn id="1077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086" name="Google Shape;108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6922" y="1557365"/>
              <a:ext cx="223236" cy="128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" name="Google Shape;1089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04628" y="2141223"/>
              <a:ext cx="223231" cy="128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1" name="Google Shape;1091;p51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2" name="Google Shape;109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Machine Learning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6" name="Google Shape;116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22" name="Google Shape;122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100" name="Google Shape;1100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01" name="Google Shape;1101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02" name="Google Shape;1102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8" name="Google Shape;1108;p52"/>
              <p:cNvCxnSpPr>
                <a:stCxn id="1102" idx="6"/>
                <a:endCxn id="110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9" name="Google Shape;1109;p52"/>
              <p:cNvCxnSpPr>
                <a:stCxn id="1103" idx="6"/>
                <a:endCxn id="1105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52"/>
              <p:cNvCxnSpPr>
                <a:stCxn id="1104" idx="6"/>
                <a:endCxn id="1106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1" name="Google Shape;1111;p52"/>
              <p:cNvCxnSpPr>
                <a:stCxn id="1106" idx="2"/>
                <a:endCxn id="110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2" name="Google Shape;1112;p52"/>
              <p:cNvCxnSpPr>
                <a:stCxn id="1106" idx="6"/>
                <a:endCxn id="1107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3" name="Google Shape;1113;p52"/>
              <p:cNvCxnSpPr>
                <a:stCxn id="1107" idx="2"/>
                <a:endCxn id="110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114" name="Google Shape;11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7" name="Google Shape;1117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8" name="Google Shape;1118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0" name="Google Shape;1120;p52"/>
          <p:cNvCxnSpPr>
            <a:stCxn id="1119" idx="2"/>
            <a:endCxn id="110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52"/>
          <p:cNvCxnSpPr>
            <a:stCxn id="1119" idx="2"/>
            <a:endCxn id="111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52"/>
          <p:cNvCxnSpPr>
            <a:stCxn id="1119" idx="6"/>
            <a:endCxn id="1107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3" name="Google Shape;112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33" name="Google Shape;1133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9" name="Google Shape;1139;p53"/>
            <p:cNvCxnSpPr>
              <a:stCxn id="1133" idx="6"/>
              <a:endCxn id="113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53"/>
            <p:cNvCxnSpPr>
              <a:stCxn id="1134" idx="6"/>
              <a:endCxn id="1136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53"/>
            <p:cNvCxnSpPr>
              <a:stCxn id="1135" idx="6"/>
              <a:endCxn id="1137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53"/>
            <p:cNvCxnSpPr>
              <a:stCxn id="1137" idx="2"/>
              <a:endCxn id="113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p53"/>
            <p:cNvCxnSpPr>
              <a:stCxn id="1137" idx="6"/>
              <a:endCxn id="1138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p53"/>
            <p:cNvCxnSpPr>
              <a:stCxn id="1138" idx="2"/>
              <a:endCxn id="113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5" name="Google Shape;1145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8" name="Google Shape;1148;p53"/>
          <p:cNvCxnSpPr>
            <a:stCxn id="1147" idx="2"/>
            <a:endCxn id="113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53"/>
          <p:cNvCxnSpPr>
            <a:stCxn id="1147" idx="2"/>
            <a:endCxn id="114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53"/>
          <p:cNvCxnSpPr>
            <a:stCxn id="1147" idx="6"/>
            <a:endCxn id="1138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52" name="Google Shape;1152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53" name="Google Shape;1153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54" name="Google Shape;1154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55" name="Google Shape;11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163" name="Google Shape;1163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64" name="Google Shape;1164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0" name="Google Shape;1170;p54"/>
            <p:cNvCxnSpPr>
              <a:stCxn id="1164" idx="6"/>
              <a:endCxn id="116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p54"/>
            <p:cNvCxnSpPr>
              <a:stCxn id="1165" idx="6"/>
              <a:endCxn id="1167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2" name="Google Shape;1172;p54"/>
            <p:cNvCxnSpPr>
              <a:stCxn id="1166" idx="6"/>
              <a:endCxn id="1168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3" name="Google Shape;1173;p54"/>
            <p:cNvCxnSpPr>
              <a:stCxn id="1168" idx="2"/>
              <a:endCxn id="116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4" name="Google Shape;1174;p54"/>
            <p:cNvCxnSpPr>
              <a:stCxn id="1168" idx="6"/>
              <a:endCxn id="1169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5" name="Google Shape;1175;p54"/>
            <p:cNvCxnSpPr>
              <a:stCxn id="1169" idx="2"/>
              <a:endCxn id="116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6" name="Google Shape;1176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9" name="Google Shape;1179;p54"/>
          <p:cNvCxnSpPr>
            <a:stCxn id="1178" idx="2"/>
            <a:endCxn id="1166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54"/>
          <p:cNvCxnSpPr>
            <a:stCxn id="1178" idx="2"/>
            <a:endCxn id="117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54"/>
          <p:cNvCxnSpPr>
            <a:stCxn id="1178" idx="6"/>
            <a:endCxn id="1169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2" name="Google Shape;1182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83" name="Google Shape;1183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84" name="Google Shape;1184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85" name="Google Shape;1185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186" name="Google Shape;1186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7" name="Google Shape;1187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189" name="Google Shape;11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197" name="Google Shape;1197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8" name="Google Shape;1198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4" name="Google Shape;1204;p55"/>
            <p:cNvCxnSpPr>
              <a:stCxn id="1198" idx="6"/>
              <a:endCxn id="12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" name="Google Shape;1205;p55"/>
            <p:cNvCxnSpPr>
              <a:stCxn id="1199" idx="6"/>
              <a:endCxn id="1201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6" name="Google Shape;1206;p55"/>
            <p:cNvCxnSpPr>
              <a:stCxn id="1200" idx="6"/>
              <a:endCxn id="1202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7" name="Google Shape;1207;p55"/>
            <p:cNvCxnSpPr>
              <a:stCxn id="1202" idx="2"/>
              <a:endCxn id="11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8" name="Google Shape;1208;p55"/>
            <p:cNvCxnSpPr>
              <a:stCxn id="1202" idx="6"/>
              <a:endCxn id="1203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55"/>
            <p:cNvCxnSpPr>
              <a:stCxn id="1203" idx="2"/>
              <a:endCxn id="12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10" name="Google Shape;1210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55"/>
          <p:cNvCxnSpPr>
            <a:stCxn id="1212" idx="2"/>
            <a:endCxn id="120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55"/>
          <p:cNvCxnSpPr>
            <a:stCxn id="1212" idx="2"/>
            <a:endCxn id="121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55"/>
          <p:cNvCxnSpPr>
            <a:stCxn id="1212" idx="6"/>
            <a:endCxn id="1203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6" name="Google Shape;1216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7" name="Google Shape;1217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9" name="Google Shape;1219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20" name="Google Shape;1220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21" name="Google Shape;1221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22" name="Google Shape;1222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23" name="Google Shape;12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6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9" name="Google Shape;12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56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231" name="Google Shape;1231;p56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232" name="Google Shape;1232;p56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8" name="Google Shape;1238;p56"/>
            <p:cNvCxnSpPr>
              <a:stCxn id="1232" idx="6"/>
              <a:endCxn id="123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9" name="Google Shape;1239;p56"/>
            <p:cNvCxnSpPr>
              <a:stCxn id="1233" idx="6"/>
              <a:endCxn id="1235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0" name="Google Shape;1240;p56"/>
            <p:cNvCxnSpPr>
              <a:stCxn id="1234" idx="6"/>
              <a:endCxn id="1236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1" name="Google Shape;1241;p56"/>
            <p:cNvCxnSpPr>
              <a:stCxn id="1236" idx="2"/>
              <a:endCxn id="123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2" name="Google Shape;1242;p56"/>
            <p:cNvCxnSpPr>
              <a:stCxn id="1236" idx="6"/>
              <a:endCxn id="1237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3" name="Google Shape;1243;p56"/>
            <p:cNvCxnSpPr>
              <a:stCxn id="1237" idx="2"/>
              <a:endCxn id="123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4" name="Google Shape;1244;p56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5" name="Google Shape;1245;p56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56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7" name="Google Shape;1247;p56"/>
          <p:cNvCxnSpPr>
            <a:stCxn id="1246" idx="2"/>
            <a:endCxn id="123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56"/>
          <p:cNvCxnSpPr>
            <a:stCxn id="1246" idx="2"/>
            <a:endCxn id="1245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56"/>
          <p:cNvCxnSpPr>
            <a:stCxn id="1246" idx="6"/>
            <a:endCxn id="1237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0" name="Google Shape;1250;p56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51" name="Google Shape;1251;p56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52" name="Google Shape;1252;p56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53" name="Google Shape;1253;p56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54" name="Google Shape;1254;p56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55" name="Google Shape;1255;p56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56" name="Google Shape;1256;p56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57" name="Google Shape;12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56"/>
          <p:cNvSpPr txBox="1"/>
          <p:nvPr/>
        </p:nvSpPr>
        <p:spPr>
          <a:xfrm>
            <a:off x="931000" y="3479825"/>
            <a:ext cx="34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Transform the input to a space where we are able to </a:t>
            </a:r>
            <a:r>
              <a:rPr b="1" lang="en-GB">
                <a:solidFill>
                  <a:schemeClr val="lt1"/>
                </a:solidFill>
              </a:rPr>
              <a:t>separate</a:t>
            </a:r>
            <a:r>
              <a:rPr lang="en-GB">
                <a:solidFill>
                  <a:schemeClr val="lt1"/>
                </a:solidFill>
              </a:rPr>
              <a:t> the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Faces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66" name="Google Shape;1266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b="1" lang="en-GB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8" name="Google Shape;1268;p57"/>
          <p:cNvPicPr preferRelativeResize="0"/>
          <p:nvPr/>
        </p:nvPicPr>
        <p:blipFill rotWithShape="1">
          <a:blip r:embed="rId4">
            <a:alphaModFix/>
          </a:blip>
          <a:srcRect b="71182" l="0" r="0" t="0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70" name="Google Shape;1270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6" name="Google Shape;1276;p57"/>
            <p:cNvCxnSpPr>
              <a:stCxn id="1270" idx="6"/>
              <a:endCxn id="127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7" name="Google Shape;1277;p57"/>
            <p:cNvCxnSpPr>
              <a:stCxn id="1271" idx="6"/>
              <a:endCxn id="1273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8" name="Google Shape;1278;p57"/>
            <p:cNvCxnSpPr>
              <a:stCxn id="1272" idx="6"/>
              <a:endCxn id="1274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57"/>
            <p:cNvCxnSpPr>
              <a:stCxn id="1274" idx="2"/>
              <a:endCxn id="127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p57"/>
            <p:cNvCxnSpPr>
              <a:stCxn id="1274" idx="6"/>
              <a:endCxn id="1275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1" name="Google Shape;1281;p57"/>
            <p:cNvCxnSpPr>
              <a:stCxn id="1275" idx="2"/>
              <a:endCxn id="127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82" name="Google Shape;1282;p57"/>
          <p:cNvPicPr preferRelativeResize="0"/>
          <p:nvPr/>
        </p:nvPicPr>
        <p:blipFill rotWithShape="1">
          <a:blip r:embed="rId5">
            <a:alphaModFix/>
          </a:blip>
          <a:srcRect b="0" l="0" r="30545" t="0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88" name="Google Shape;1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0" name="Google Shape;1290;p58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58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98" name="Google Shape;12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0" name="Google Shape;1300;p59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5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59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08" name="Google Shape;1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0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11" name="Google Shape;1311;p60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60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60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19" name="Google Shape;1319;p61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61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23" name="Google Shape;1323;p61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6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61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31" name="Google Shape;1331;p62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62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35" name="Google Shape;1335;p62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37" name="Google Shape;1337;p6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62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63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48" name="Google Shape;1348;p63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50" name="Google Shape;1350;p63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63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63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63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59" name="Google Shape;1359;p64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4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63" name="Google Shape;1363;p64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65" name="Google Shape;1365;p64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64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70" name="Google Shape;1370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76" name="Google Shape;1376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377" name="Google Shape;1377;p65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65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9" name="Google Shape;1379;p65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65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84" name="Google Shape;1384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65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86" name="Google Shape;1386;p65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94" name="Google Shape;1394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pic>
        <p:nvPicPr>
          <p:cNvPr id="1395" name="Google Shape;1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6"/>
          <p:cNvPicPr preferRelativeResize="0"/>
          <p:nvPr/>
        </p:nvPicPr>
        <p:blipFill rotWithShape="1">
          <a:blip r:embed="rId4">
            <a:alphaModFix/>
          </a:blip>
          <a:srcRect b="6138" l="0" r="0" t="4119"/>
          <a:stretch/>
        </p:blipFill>
        <p:spPr>
          <a:xfrm>
            <a:off x="409675" y="970825"/>
            <a:ext cx="3715525" cy="30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300" y="999075"/>
            <a:ext cx="4109600" cy="30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Neural Network Demo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03" name="Google Shape;1403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4B3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223F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05" name="Google Shape;1405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https://playground.tensorflow.org/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08" name="Google Shape;140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4" name="Google Shape;1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Neural Network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417" name="Google Shape;1417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68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68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20" name="Google Shape;1420;p68"/>
          <p:cNvSpPr txBox="1"/>
          <p:nvPr/>
        </p:nvSpPr>
        <p:spPr>
          <a:xfrm>
            <a:off x="128875" y="967900"/>
            <a:ext cx="3000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Anything in between is </a:t>
            </a:r>
            <a:r>
              <a:rPr b="1" lang="en-GB">
                <a:solidFill>
                  <a:schemeClr val="lt1"/>
                </a:solidFill>
              </a:rPr>
              <a:t>hidden</a:t>
            </a:r>
            <a:br>
              <a:rPr b="1" lang="en-GB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Layers are represented as vectors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Edges are matrices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	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We train the weights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21" name="Google Shape;1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Network Training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8" name="Google Shape;1428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9" name="Google Shape;1429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4" name="Google Shape;1434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35" name="Google Shape;1435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8" name="Google Shape;1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69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45" name="Google Shape;1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48" name="Google Shape;1448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Define the Model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0" name="Google Shape;1450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51" name="Google Shape;1451;p70"/>
          <p:cNvSpPr txBox="1"/>
          <p:nvPr/>
        </p:nvSpPr>
        <p:spPr>
          <a:xfrm>
            <a:off x="4787756" y="2047038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What function to optimize?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function to approximate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your desired solution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2" name="Google Shape;1452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53" name="Google Shape;1453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Process your data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4" name="Google Shape;1454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55" name="Google Shape;1455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How to evaluate the model?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61" name="Google Shape;1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4" name="Google Shape;1464;p71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474" name="Google Shape;1474;p72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81" name="Google Shape;1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84" name="Google Shape;1484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86" name="Google Shape;1486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487" name="Google Shape;1487;p73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73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3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99" name="Google Shape;1499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01" name="Google Shape;1501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502" name="Google Shape;1502;p74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4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4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4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12" name="Google Shape;15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5" name="Google Shape;1515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7" name="Google Shape;1517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8" name="Google Shape;1518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9" name="Google Shape;1519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20" name="Google Shape;1520;p75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5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5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5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30" name="Google Shape;1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2" name="Google Shape;1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6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6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41" name="Google Shape;1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44" name="Google Shape;15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7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53" name="Google Shape;15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7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78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56" name="Google Shape;1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78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7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8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66" name="Google Shape;1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69" name="Google Shape;1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74" name="Google Shape;1574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81" name="Google Shape;15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8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0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84" name="Google Shape;1584;p80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85" name="Google Shape;158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80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80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80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80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91" name="Google Shape;1591;p80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0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98" name="Google Shape;15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01" name="Google Shape;1601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02" name="Google Shape;1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1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1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08" name="Google Shape;1608;p81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1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11" name="Google Shape;1611;p81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618" name="Google Shape;1618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20" name="Google Shape;1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82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2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23" name="Google Shape;1623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4" name="Google Shape;1624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26" name="Google Shape;1626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27" name="Google Shape;1627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2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2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47" name="Google Shape;1647;p84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49" name="Google Shape;164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52" name="Google Shape;1652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53" name="Google Shape;1653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59" name="Google Shape;1659;p85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85"/>
          <p:cNvGrpSpPr/>
          <p:nvPr/>
        </p:nvGrpSpPr>
        <p:grpSpPr>
          <a:xfrm>
            <a:off x="4291182" y="954113"/>
            <a:ext cx="4501368" cy="2564050"/>
            <a:chOff x="4245607" y="1265463"/>
            <a:chExt cx="4501368" cy="2564050"/>
          </a:xfrm>
        </p:grpSpPr>
        <p:pic>
          <p:nvPicPr>
            <p:cNvPr id="1661" name="Google Shape;166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6" name="Google Shape;1666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667" name="Google Shape;1667;p85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68" name="Google Shape;1668;p85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69" name="Google Shape;1669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77" name="Google Shape;167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81" name="Google Shape;1681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82" name="Google Shape;1682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83" name="Google Shape;1683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684" name="Google Shape;1684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85" name="Google Shape;1685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86" name="Google Shape;168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92" name="Google Shape;1692;p87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94" name="Google Shape;169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98" name="Google Shape;1698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99" name="Google Shape;1699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02" name="Google Shape;170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3" name="Google Shape;170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04" name="Google Shape;170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05" name="Google Shape;1705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12" name="Google Shape;1712;p88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8"/>
          <p:cNvSpPr/>
          <p:nvPr/>
        </p:nvSpPr>
        <p:spPr>
          <a:xfrm>
            <a:off x="3129400" y="4003725"/>
            <a:ext cx="3176100" cy="7791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15" name="Google Shape;1715;p88"/>
          <p:cNvSpPr txBox="1"/>
          <p:nvPr/>
        </p:nvSpPr>
        <p:spPr>
          <a:xfrm>
            <a:off x="2989900" y="3933350"/>
            <a:ext cx="331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Can be used with loss function that are not differentiable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 Guarantee that we find the global optimum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1716" name="Google Shape;1716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17" name="Google Shape;171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1" name="Google Shape;1721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2" name="Google Shape;1722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3" name="Google Shape;1723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25" name="Google Shape;1725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6" name="Google Shape;1726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27" name="Google Shape;1727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28" name="Google Shape;172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37" name="Google Shape;1737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8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8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40" name="Google Shape;1740;p89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41" name="Google Shape;17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89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43" name="Google Shape;1743;p89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1" name="Google Shape;1751;p89"/>
            <p:cNvCxnSpPr>
              <a:stCxn id="1743" idx="2"/>
              <a:endCxn id="1744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2" name="Google Shape;1752;p89"/>
            <p:cNvCxnSpPr>
              <a:stCxn id="1743" idx="2"/>
              <a:endCxn id="1745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3" name="Google Shape;1753;p89"/>
            <p:cNvCxnSpPr>
              <a:stCxn id="1743" idx="2"/>
              <a:endCxn id="1746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4" name="Google Shape;1754;p89"/>
            <p:cNvCxnSpPr>
              <a:stCxn id="1744" idx="2"/>
              <a:endCxn id="1747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5" name="Google Shape;1755;p89"/>
            <p:cNvCxnSpPr>
              <a:stCxn id="1744" idx="2"/>
              <a:endCxn id="1748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6" name="Google Shape;1756;p89"/>
            <p:cNvCxnSpPr>
              <a:stCxn id="1744" idx="2"/>
              <a:endCxn id="1749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7" name="Google Shape;1757;p89"/>
            <p:cNvCxnSpPr>
              <a:stCxn id="1744" idx="2"/>
              <a:endCxn id="1750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758" name="Google Shape;1758;p89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59" name="Google Shape;1759;p89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grpSp>
        <p:nvGrpSpPr>
          <p:cNvPr id="1760" name="Google Shape;1760;p89"/>
          <p:cNvGrpSpPr/>
          <p:nvPr/>
        </p:nvGrpSpPr>
        <p:grpSpPr>
          <a:xfrm>
            <a:off x="4865799" y="1570251"/>
            <a:ext cx="2084529" cy="875308"/>
            <a:chOff x="4628299" y="1577988"/>
            <a:chExt cx="2084529" cy="875308"/>
          </a:xfrm>
        </p:grpSpPr>
        <p:pic>
          <p:nvPicPr>
            <p:cNvPr id="1761" name="Google Shape;176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8" name="Google Shape;17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71" name="Google Shape;177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74" name="Google Shape;1774;p90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90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777" name="Google Shape;177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0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81" name="Google Shape;1781;p90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89" name="Google Shape;1789;p90"/>
            <p:cNvCxnSpPr>
              <a:stCxn id="1781" idx="2"/>
              <a:endCxn id="1782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0" name="Google Shape;1790;p90"/>
            <p:cNvCxnSpPr>
              <a:stCxn id="1781" idx="2"/>
              <a:endCxn id="1783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1" name="Google Shape;1791;p90"/>
            <p:cNvCxnSpPr>
              <a:stCxn id="1781" idx="2"/>
              <a:endCxn id="1784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2" name="Google Shape;1792;p90"/>
            <p:cNvCxnSpPr>
              <a:stCxn id="1782" idx="2"/>
              <a:endCxn id="1785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3" name="Google Shape;1793;p90"/>
            <p:cNvCxnSpPr>
              <a:stCxn id="1782" idx="2"/>
              <a:endCxn id="1786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4" name="Google Shape;1794;p90"/>
            <p:cNvCxnSpPr>
              <a:stCxn id="1782" idx="2"/>
              <a:endCxn id="1787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5" name="Google Shape;1795;p90"/>
            <p:cNvCxnSpPr>
              <a:stCxn id="1782" idx="2"/>
              <a:endCxn id="1788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796" name="Google Shape;1796;p90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97" name="Google Shape;1797;p90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3" name="Google Shape;1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06" name="Google Shape;1806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9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09" name="Google Shape;1809;p91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10" name="Google Shape;18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91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13" name="Google Shape;1813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91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17" name="Google Shape;1817;p91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91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91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91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91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25" name="Google Shape;1825;p91"/>
            <p:cNvCxnSpPr>
              <a:stCxn id="1817" idx="2"/>
              <a:endCxn id="1818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6" name="Google Shape;1826;p91"/>
            <p:cNvCxnSpPr>
              <a:stCxn id="1817" idx="2"/>
              <a:endCxn id="1819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7" name="Google Shape;1827;p91"/>
            <p:cNvCxnSpPr>
              <a:stCxn id="1817" idx="2"/>
              <a:endCxn id="1820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8" name="Google Shape;1828;p91"/>
            <p:cNvCxnSpPr>
              <a:stCxn id="1818" idx="2"/>
              <a:endCxn id="1821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9" name="Google Shape;1829;p91"/>
            <p:cNvCxnSpPr>
              <a:stCxn id="1818" idx="2"/>
              <a:endCxn id="1822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30" name="Google Shape;1830;p91"/>
            <p:cNvCxnSpPr>
              <a:stCxn id="1818" idx="2"/>
              <a:endCxn id="1823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31" name="Google Shape;1831;p91"/>
            <p:cNvCxnSpPr>
              <a:stCxn id="1818" idx="2"/>
              <a:endCxn id="1824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832" name="Google Shape;1832;p91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33" name="Google Shape;1833;p91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9" name="Google Shape;1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42" name="Google Shape;184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92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46" name="Google Shape;18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75" y="61186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92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50" name="Google Shape;185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3" name="Google Shape;1853;p92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54" name="Google Shape;1854;p92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92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92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92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92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62" name="Google Shape;1862;p92"/>
            <p:cNvCxnSpPr>
              <a:stCxn id="1854" idx="2"/>
              <a:endCxn id="1855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3" name="Google Shape;1863;p92"/>
            <p:cNvCxnSpPr>
              <a:stCxn id="1854" idx="2"/>
              <a:endCxn id="1856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4" name="Google Shape;1864;p92"/>
            <p:cNvCxnSpPr>
              <a:stCxn id="1854" idx="2"/>
              <a:endCxn id="1857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5" name="Google Shape;1865;p92"/>
            <p:cNvCxnSpPr>
              <a:stCxn id="1855" idx="2"/>
              <a:endCxn id="1858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6" name="Google Shape;1866;p92"/>
            <p:cNvCxnSpPr>
              <a:stCxn id="1855" idx="2"/>
              <a:endCxn id="1859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7" name="Google Shape;1867;p92"/>
            <p:cNvCxnSpPr>
              <a:stCxn id="1855" idx="2"/>
              <a:endCxn id="1860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8" name="Google Shape;1868;p92"/>
            <p:cNvCxnSpPr>
              <a:stCxn id="1855" idx="2"/>
              <a:endCxn id="1861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869" name="Google Shape;1869;p92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70" name="Google Shape;1870;p92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76" name="Google Shape;1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79" name="Google Shape;18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85" name="Google Shape;18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88" name="Google Shape;1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4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9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95" name="Google Shape;18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9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5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98" name="Google Shape;1898;p95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99" name="Google Shape;189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5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96"/>
          <p:cNvSpPr txBox="1"/>
          <p:nvPr/>
        </p:nvSpPr>
        <p:spPr>
          <a:xfrm>
            <a:off x="5319625" y="3508775"/>
            <a:ext cx="332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The more weights we need to train, the more complex the model becomes and the sooner it starts to memorize, if we don’t have enough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08" name="Google Shape;1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11" name="Google Shape;19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96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19" name="Google Shape;1919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21" name="Google Shape;1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97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30" name="Google Shape;1930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32" name="Google Shape;19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8"/>
          <p:cNvPicPr preferRelativeResize="0"/>
          <p:nvPr/>
        </p:nvPicPr>
        <p:blipFill rotWithShape="1">
          <a:blip r:embed="rId6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98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44" name="Google Shape;19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5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99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55" name="Google Shape;195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57" name="Google Shape;19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0"/>
          <p:cNvSpPr/>
          <p:nvPr/>
        </p:nvSpPr>
        <p:spPr>
          <a:xfrm>
            <a:off x="5297325" y="3290100"/>
            <a:ext cx="3416400" cy="10107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00"/>
          <p:cNvSpPr txBox="1"/>
          <p:nvPr/>
        </p:nvSpPr>
        <p:spPr>
          <a:xfrm>
            <a:off x="5297325" y="3290100"/>
            <a:ext cx="332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Models always need regularization no matter how big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Not entirely understood how all these tricks amount to a more complex separating hyperplane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63" name="Google Shape;1963;p100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Optimizers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69" name="Google Shape;1969;p101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b="1" lang="en-GB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0" name="Google Shape;1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1"/>
          <p:cNvPicPr preferRelativeResize="0"/>
          <p:nvPr/>
        </p:nvPicPr>
        <p:blipFill rotWithShape="1">
          <a:blip r:embed="rId4">
            <a:alphaModFix/>
          </a:blip>
          <a:srcRect b="2628" l="14597" r="7841" t="7974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Deep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Use deep neural networks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Optimizers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77" name="Google Shape;1977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b="1" lang="en-GB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8" name="Google Shape;19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866275"/>
            <a:ext cx="4155378" cy="2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000" y="1866275"/>
            <a:ext cx="4159075" cy="2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ML Workflow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985" name="Google Shape;1985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86" name="Google Shape;1986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7" name="Google Shape;1987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2" name="Google Shape;1992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93" name="Google Shape;1993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103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  <p:sp>
        <p:nvSpPr>
          <p:cNvPr id="1998" name="Google Shape;1998;p103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Artificial Intelligence still heavily relies on human intelligence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04" name="Google Shape;2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11" name="Google Shape;2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9" name="Google Shape;2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Data normalization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22" name="Google Shape;2022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0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0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025" name="Google Shape;2025;p106"/>
          <p:cNvSpPr txBox="1"/>
          <p:nvPr/>
        </p:nvSpPr>
        <p:spPr>
          <a:xfrm>
            <a:off x="263275" y="2182900"/>
            <a:ext cx="25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process to transform the input </a:t>
            </a:r>
            <a:r>
              <a:rPr b="1" lang="en-GB">
                <a:solidFill>
                  <a:schemeClr val="lt1"/>
                </a:solidFill>
              </a:rPr>
              <a:t>data</a:t>
            </a:r>
            <a:r>
              <a:rPr lang="en-GB">
                <a:solidFill>
                  <a:schemeClr val="lt1"/>
                </a:solidFill>
              </a:rPr>
              <a:t> in a </a:t>
            </a:r>
            <a:r>
              <a:rPr b="1" lang="en-GB">
                <a:solidFill>
                  <a:schemeClr val="lt1"/>
                </a:solidFill>
              </a:rPr>
              <a:t>well-behaved </a:t>
            </a:r>
            <a:r>
              <a:rPr lang="en-GB">
                <a:solidFill>
                  <a:schemeClr val="lt1"/>
                </a:solidFill>
              </a:rPr>
              <a:t>form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26" name="Google Shape;2026;p106"/>
          <p:cNvPicPr preferRelativeResize="0"/>
          <p:nvPr/>
        </p:nvPicPr>
        <p:blipFill rotWithShape="1">
          <a:blip r:embed="rId4">
            <a:alphaModFix/>
          </a:blip>
          <a:srcRect b="0" l="0" r="0"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Open Datasets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33" name="Google Shape;20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7" name="Google Shape;2037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Dataset Splitting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43" name="Google Shape;2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5" name="Google Shape;2045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20</a:t>
            </a:r>
            <a:r>
              <a:rPr b="1" lang="en-GB">
                <a:solidFill>
                  <a:srgbClr val="A64D79"/>
                </a:solidFill>
              </a:rPr>
              <a:t>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6" name="Google Shape;2046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1</a:t>
            </a:r>
            <a:r>
              <a:rPr b="1" lang="en-GB">
                <a:solidFill>
                  <a:srgbClr val="A64D79"/>
                </a:solidFill>
              </a:rPr>
              <a:t>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47" name="Google Shape;20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0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</a:rPr>
              <a:t>Network Evaluation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053" name="Google Shape;205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175" y="1035175"/>
            <a:ext cx="2498100" cy="26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50" y="1251187"/>
            <a:ext cx="2544700" cy="21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125" y="1358875"/>
            <a:ext cx="3158450" cy="1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9"/>
          <p:cNvSpPr txBox="1"/>
          <p:nvPr/>
        </p:nvSpPr>
        <p:spPr>
          <a:xfrm>
            <a:off x="801475" y="3553525"/>
            <a:ext cx="728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Choose an </a:t>
            </a:r>
            <a:r>
              <a:rPr lang="en-GB" sz="1200">
                <a:solidFill>
                  <a:srgbClr val="F1C232"/>
                </a:solidFill>
              </a:rPr>
              <a:t>appropriate metric</a:t>
            </a:r>
            <a:r>
              <a:rPr lang="en-GB" sz="1200">
                <a:solidFill>
                  <a:schemeClr val="lt1"/>
                </a:solidFill>
              </a:rPr>
              <a:t> for your own problem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Always </a:t>
            </a:r>
            <a:r>
              <a:rPr lang="en-GB" sz="1200">
                <a:solidFill>
                  <a:srgbClr val="F1C232"/>
                </a:solidFill>
              </a:rPr>
              <a:t>sanity check</a:t>
            </a:r>
            <a:r>
              <a:rPr lang="en-GB" sz="1200">
                <a:solidFill>
                  <a:schemeClr val="lt1"/>
                </a:solidFill>
              </a:rPr>
              <a:t> your model, is it better than a baseline?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An almost </a:t>
            </a:r>
            <a:r>
              <a:rPr lang="en-GB" sz="1200">
                <a:solidFill>
                  <a:srgbClr val="F1C232"/>
                </a:solidFill>
              </a:rPr>
              <a:t>perfect classification</a:t>
            </a:r>
            <a:r>
              <a:rPr lang="en-GB" sz="1200">
                <a:solidFill>
                  <a:schemeClr val="lt1"/>
                </a:solidFill>
              </a:rPr>
              <a:t> score is </a:t>
            </a:r>
            <a:r>
              <a:rPr lang="en-GB" sz="1200">
                <a:solidFill>
                  <a:srgbClr val="F1C232"/>
                </a:solidFill>
              </a:rPr>
              <a:t>always sketchy</a:t>
            </a:r>
            <a:endParaRPr sz="12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Keep questioning the model, </a:t>
            </a:r>
            <a:r>
              <a:rPr lang="en-GB" sz="1200">
                <a:solidFill>
                  <a:srgbClr val="F1C232"/>
                </a:solidFill>
              </a:rPr>
              <a:t>never trust it</a:t>
            </a:r>
            <a:endParaRPr sz="1200">
              <a:solidFill>
                <a:srgbClr val="F1C232"/>
              </a:solidFill>
            </a:endParaRPr>
          </a:p>
        </p:txBody>
      </p:sp>
      <p:pic>
        <p:nvPicPr>
          <p:cNvPr id="2057" name="Google Shape;2057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Workflow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D</a:t>
            </a:r>
            <a:r>
              <a:rPr b="1" lang="en-GB" sz="3600">
                <a:solidFill>
                  <a:srgbClr val="A9145E"/>
                </a:solidFill>
              </a:rPr>
              <a:t>L Frameworks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2070" name="Google Shape;2070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71" name="Google Shape;2071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2" name="Google Shape;2072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7" name="Google Shape;2077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78" name="Google Shape;2078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1" name="Google Shape;20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11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  <p:sp>
        <p:nvSpPr>
          <p:cNvPr id="2083" name="Google Shape;2083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